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6"/>
  </p:notesMasterIdLst>
  <p:handoutMasterIdLst>
    <p:handoutMasterId r:id="rId27"/>
  </p:handoutMasterIdLst>
  <p:sldIdLst>
    <p:sldId id="261" r:id="rId6"/>
    <p:sldId id="268" r:id="rId7"/>
    <p:sldId id="262" r:id="rId8"/>
    <p:sldId id="267" r:id="rId9"/>
    <p:sldId id="263" r:id="rId10"/>
    <p:sldId id="270" r:id="rId11"/>
    <p:sldId id="273" r:id="rId12"/>
    <p:sldId id="272" r:id="rId13"/>
    <p:sldId id="281" r:id="rId14"/>
    <p:sldId id="275" r:id="rId15"/>
    <p:sldId id="279" r:id="rId16"/>
    <p:sldId id="288" r:id="rId17"/>
    <p:sldId id="291" r:id="rId18"/>
    <p:sldId id="292" r:id="rId19"/>
    <p:sldId id="282" r:id="rId20"/>
    <p:sldId id="284" r:id="rId21"/>
    <p:sldId id="285" r:id="rId22"/>
    <p:sldId id="286" r:id="rId23"/>
    <p:sldId id="290" r:id="rId24"/>
    <p:sldId id="289" r:id="rId25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8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70"/>
            <p14:sldId id="273"/>
            <p14:sldId id="272"/>
            <p14:sldId id="281"/>
            <p14:sldId id="275"/>
            <p14:sldId id="279"/>
            <p14:sldId id="288"/>
            <p14:sldId id="291"/>
            <p14:sldId id="292"/>
            <p14:sldId id="282"/>
            <p14:sldId id="284"/>
            <p14:sldId id="285"/>
            <p14:sldId id="286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7" autoAdjust="0"/>
    <p:restoredTop sz="86452" autoAdjust="0"/>
  </p:normalViewPr>
  <p:slideViewPr>
    <p:cSldViewPr>
      <p:cViewPr>
        <p:scale>
          <a:sx n="50" d="100"/>
          <a:sy n="50" d="100"/>
        </p:scale>
        <p:origin x="2442" y="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30.04.2020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30.04.2020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mindworks.shoutwiki.com/wiki/Park-It-CdA:_Garage_Sensor_System_over_a_Mesh_Network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hyperlink" Target="../../../../Videos/Movavi%20Library/PIC%20demo.mp4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DB911-CC25-48BB-B7B3-9853AAF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394" y="8154194"/>
            <a:ext cx="12860179" cy="505106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7FCE254-5411-4149-9B40-119CF98BE999}"/>
              </a:ext>
            </a:extLst>
          </p:cNvPr>
          <p:cNvSpPr txBox="1">
            <a:spLocks/>
          </p:cNvSpPr>
          <p:nvPr/>
        </p:nvSpPr>
        <p:spPr>
          <a:xfrm>
            <a:off x="6172994" y="7068598"/>
            <a:ext cx="1737144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EBF4AD-E654-4D36-85F6-C56ED92CC8CA}"/>
              </a:ext>
            </a:extLst>
          </p:cNvPr>
          <p:cNvSpPr txBox="1">
            <a:spLocks/>
          </p:cNvSpPr>
          <p:nvPr/>
        </p:nvSpPr>
        <p:spPr>
          <a:xfrm>
            <a:off x="2210594" y="3627847"/>
            <a:ext cx="2103278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err="1"/>
              <a:t>LoRa</a:t>
            </a:r>
            <a:r>
              <a:rPr lang="en-US" sz="3800" dirty="0"/>
              <a:t> (Long Range) was selected due to its ability to transmit over a long-range and low power usage</a:t>
            </a:r>
          </a:p>
          <a:p>
            <a:r>
              <a:rPr lang="en-US" sz="3800" dirty="0"/>
              <a:t>Create a mesh network where each of the 5 Garage Sensor Units (GSU) can communicate with one another, later changed to a star with one GSU a Garage Sensor Master (GSM)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GSM would receive messages from the GSUs and then send data to the Garage Sensor Gateway (GSG) at the Innovation Den</a:t>
            </a:r>
            <a:endParaRPr lang="en-US" sz="3800" dirty="0"/>
          </a:p>
          <a:p>
            <a:endParaRPr lang="en-US" sz="3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CE2BF-8EBC-4401-92DA-693C70DF1CDC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1906587" y="3848031"/>
            <a:ext cx="1996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04540ED-E574-4844-8E41-5B36ABC9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4" y="6009968"/>
            <a:ext cx="11039467" cy="704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102633-2DDF-484C-A015-60452F9A8442}"/>
              </a:ext>
            </a:extLst>
          </p:cNvPr>
          <p:cNvSpPr txBox="1">
            <a:spLocks/>
          </p:cNvSpPr>
          <p:nvPr/>
        </p:nvSpPr>
        <p:spPr>
          <a:xfrm>
            <a:off x="1676400" y="4051837"/>
            <a:ext cx="21032788" cy="1754326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Our testing revealed that we will be able to make the distance between the parking garage and the roof of the Innovation Den approx. 350 ft apart.</a:t>
            </a:r>
          </a:p>
          <a:p>
            <a:pPr marL="0" indent="0">
              <a:buNone/>
            </a:pPr>
            <a:endParaRPr lang="en-US" sz="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EE9C3-F931-4CD1-938D-98A0798B6C92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09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3170"/>
            <a:ext cx="21032788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B2AD5-FD70-4640-B33A-7FD96E5A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94" y="2743994"/>
            <a:ext cx="3886200" cy="10548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F3745-A5FD-4E86-BCF4-67B2E8D6129C}"/>
              </a:ext>
            </a:extLst>
          </p:cNvPr>
          <p:cNvSpPr txBox="1"/>
          <p:nvPr/>
        </p:nvSpPr>
        <p:spPr>
          <a:xfrm>
            <a:off x="1124347" y="3667738"/>
            <a:ext cx="1874520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class was created to send and receive crypted data throughout the network. This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class implements private key cryptography.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private keys and a predetermined pattern are used to encrypt and decrypt data 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	</a:t>
            </a: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method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 to access or print the original and crypted data		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F4B4A-2F9D-46C5-8F6C-931121EC9C54}"/>
              </a:ext>
            </a:extLst>
          </p:cNvPr>
          <p:cNvSpPr/>
          <p:nvPr/>
        </p:nvSpPr>
        <p:spPr>
          <a:xfrm>
            <a:off x="20042188" y="6303148"/>
            <a:ext cx="2021705" cy="106680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6B023F-BCED-49F9-8728-7ED7150D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200" y="8306594"/>
            <a:ext cx="2132394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292E07-B7B4-4E6B-9685-14B46FF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47" y="6838164"/>
            <a:ext cx="2194750" cy="531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002347-691C-4E08-9A5B-332A3379493D}"/>
              </a:ext>
            </a:extLst>
          </p:cNvPr>
          <p:cNvSpPr/>
          <p:nvPr/>
        </p:nvSpPr>
        <p:spPr>
          <a:xfrm>
            <a:off x="20271200" y="9449594"/>
            <a:ext cx="2132394" cy="533400"/>
          </a:xfrm>
          <a:prstGeom prst="rect">
            <a:avLst/>
          </a:prstGeom>
          <a:solidFill>
            <a:srgbClr val="00B0F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1951E-A2F1-4EE7-BAF6-112FBC4F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47" y="7919385"/>
            <a:ext cx="2194750" cy="5608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1C047D-A119-4EE6-B8EF-AF9B35B55CE0}"/>
              </a:ext>
            </a:extLst>
          </p:cNvPr>
          <p:cNvSpPr/>
          <p:nvPr/>
        </p:nvSpPr>
        <p:spPr>
          <a:xfrm>
            <a:off x="20271199" y="10440194"/>
            <a:ext cx="3275395" cy="2590800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D8B46-DFE0-49CA-9642-71D57BB6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7147" y="8994839"/>
            <a:ext cx="2194750" cy="5608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64D15C-85E5-4787-B136-C694672775CE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110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A426-0E46-493E-B73C-0EB8702E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94" y="1244444"/>
            <a:ext cx="807720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1709E-3940-4FBB-92B5-F1DB28F4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194" y="2645062"/>
            <a:ext cx="4191000" cy="830997"/>
          </a:xfrm>
        </p:spPr>
        <p:txBody>
          <a:bodyPr/>
          <a:lstStyle/>
          <a:p>
            <a:r>
              <a:rPr lang="en-US" dirty="0"/>
              <a:t>(Example)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F98704-078E-438D-8D70-600E3F1D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194" y="5334793"/>
            <a:ext cx="9753600" cy="8251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09400-9988-421C-B7E3-EE59EDC4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594" y="5410994"/>
            <a:ext cx="9601200" cy="8175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C4AA3-DE9E-4DFE-9CD6-2B039FD9EC5E}"/>
              </a:ext>
            </a:extLst>
          </p:cNvPr>
          <p:cNvSpPr txBox="1"/>
          <p:nvPr/>
        </p:nvSpPr>
        <p:spPr>
          <a:xfrm>
            <a:off x="5487988" y="4073331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578DD-15EA-47BF-A756-9C9CF7297116}"/>
              </a:ext>
            </a:extLst>
          </p:cNvPr>
          <p:cNvSpPr txBox="1"/>
          <p:nvPr/>
        </p:nvSpPr>
        <p:spPr>
          <a:xfrm>
            <a:off x="15782211" y="4170150"/>
            <a:ext cx="38862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55FF6-4C08-415E-8D0E-3BC1EF1A00C0}"/>
              </a:ext>
            </a:extLst>
          </p:cNvPr>
          <p:cNvSpPr/>
          <p:nvPr/>
        </p:nvSpPr>
        <p:spPr>
          <a:xfrm>
            <a:off x="2563813" y="7163594"/>
            <a:ext cx="4523581" cy="68580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2D9BCF-784C-40A4-B2F3-CDAB520A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194" y="7163594"/>
            <a:ext cx="5638800" cy="1066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BB074F-99E5-4470-8F6E-DB1B44B34DFA}"/>
              </a:ext>
            </a:extLst>
          </p:cNvPr>
          <p:cNvSpPr/>
          <p:nvPr/>
        </p:nvSpPr>
        <p:spPr>
          <a:xfrm>
            <a:off x="2591594" y="8725989"/>
            <a:ext cx="5638800" cy="730806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3A8CC-03EB-477E-AF38-4AC6F54C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1228" y="8458994"/>
            <a:ext cx="6841966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94A3F8-7EB8-447B-A5D5-443908C2D645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062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773-7307-44F4-A061-F23DB9D3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59BBB-9DF6-42FB-B0E3-11C8900FC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94" y="3963194"/>
            <a:ext cx="8610600" cy="9006825"/>
          </a:xfrm>
        </p:spPr>
        <p:txBody>
          <a:bodyPr/>
          <a:lstStyle/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Highlights the major components and the team’s lessons that were learned during the entire process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Provides more detail and additional documentation about our project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http://mindworks.shoutwiki.com/wiki/Park-It-CdA:_Garage_Sensor_System_over_a_Mesh_Network</a:t>
            </a:r>
            <a:endParaRPr lang="en-US" dirty="0"/>
          </a:p>
          <a:p>
            <a:pPr>
              <a:buClr>
                <a:schemeClr val="accent3"/>
              </a:buClr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1777-87B1-4AD1-8ED1-E9F480F6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95" y="2972594"/>
            <a:ext cx="14478000" cy="8610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258B03-CC6D-41ED-ADC2-15D8408296E8}"/>
              </a:ext>
            </a:extLst>
          </p:cNvPr>
          <p:cNvSpPr/>
          <p:nvPr/>
        </p:nvSpPr>
        <p:spPr>
          <a:xfrm>
            <a:off x="13792994" y="4420394"/>
            <a:ext cx="7010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02049-B115-4F75-A193-1D077556AA96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81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F396-75C0-4AFC-9700-67500BE8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94" y="1448594"/>
            <a:ext cx="21032788" cy="1218282"/>
          </a:xfrm>
        </p:spPr>
        <p:txBody>
          <a:bodyPr/>
          <a:lstStyle/>
          <a:p>
            <a:r>
              <a:rPr lang="en-US" dirty="0"/>
              <a:t>Covid-19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8327-41BF-4C5D-B554-817FC9140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994" y="2896394"/>
            <a:ext cx="21465605" cy="894928"/>
          </a:xfrm>
        </p:spPr>
        <p:txBody>
          <a:bodyPr/>
          <a:lstStyle/>
          <a:p>
            <a:r>
              <a:rPr lang="en-US" dirty="0"/>
              <a:t>Our efforts to test and communicate while staying at home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BB8237-51CD-4160-A469-E5A222A92A0A}"/>
              </a:ext>
            </a:extLst>
          </p:cNvPr>
          <p:cNvSpPr txBox="1">
            <a:spLocks/>
          </p:cNvSpPr>
          <p:nvPr/>
        </p:nvSpPr>
        <p:spPr>
          <a:xfrm>
            <a:off x="997139" y="4420394"/>
            <a:ext cx="15986025" cy="428758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We are a collaborative group, that could no longer be in the same location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We needed a way to communicate and test our units while remaining at home</a:t>
            </a:r>
          </a:p>
          <a:p>
            <a:pPr marL="457200" indent="-457200">
              <a:buFontTx/>
              <a:buChar char="-"/>
            </a:pPr>
            <a:r>
              <a:rPr lang="en-US" dirty="0"/>
              <a:t>Our sponsor, Dr. </a:t>
            </a:r>
            <a:r>
              <a:rPr lang="en-US" dirty="0" err="1"/>
              <a:t>Shovic</a:t>
            </a:r>
            <a:r>
              <a:rPr lang="en-US" dirty="0"/>
              <a:t>, gave us 2 long-range Yagi antennas</a:t>
            </a:r>
          </a:p>
          <a:p>
            <a:pPr marL="457200" indent="-457200">
              <a:buFontTx/>
              <a:buChar char="-"/>
            </a:pPr>
            <a:r>
              <a:rPr lang="en-US" dirty="0"/>
              <a:t>Nikolai and Zane, being the closest in proximity, started testing house-to-house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F30C0-848C-4B53-8FBD-DCCBC818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594" y="4402138"/>
            <a:ext cx="5976749" cy="613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6EEC1-1EF2-4EB5-8E3A-16A2ECAF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94" y="9945833"/>
            <a:ext cx="4481392" cy="2323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B8D0C-E90E-4D58-B9C4-FFDD4BAC0A02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745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B794-CBE5-46A3-A013-F441DAFF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067594"/>
            <a:ext cx="21032788" cy="1218282"/>
          </a:xfrm>
        </p:spPr>
        <p:txBody>
          <a:bodyPr/>
          <a:lstStyle/>
          <a:p>
            <a:r>
              <a:rPr lang="en-US" dirty="0"/>
              <a:t>Testing long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F322-C681-434E-A4C1-4D3BEDEEA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4664" y="2452178"/>
            <a:ext cx="15554325" cy="830997"/>
          </a:xfrm>
        </p:spPr>
        <p:txBody>
          <a:bodyPr/>
          <a:lstStyle/>
          <a:p>
            <a:r>
              <a:rPr lang="en-US" dirty="0"/>
              <a:t>Makeshift masts and 3d printed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76A32-3AE7-4AFC-91D2-7997534AE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51" y="4059397"/>
            <a:ext cx="15986025" cy="60708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Nikolai acquired a 20’ TV antenna, and turned it into a mast, attaching it to his flagpole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C6B87-1C92-4CEE-B556-604CBDD5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418" y="2078441"/>
            <a:ext cx="4127250" cy="462964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A4B86B-897C-4F64-A463-85DC03BB0579}"/>
              </a:ext>
            </a:extLst>
          </p:cNvPr>
          <p:cNvSpPr txBox="1">
            <a:spLocks/>
          </p:cNvSpPr>
          <p:nvPr/>
        </p:nvSpPr>
        <p:spPr>
          <a:xfrm>
            <a:off x="1322486" y="7849394"/>
            <a:ext cx="15986025" cy="6070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Zane designed some custom hardware for affixing a mast made from PVC to his roof</a:t>
            </a:r>
          </a:p>
        </p:txBody>
      </p:sp>
      <p:pic>
        <p:nvPicPr>
          <p:cNvPr id="8" name="Picture 7" descr="A close up of joint&#10;&#10;Description automatically generated">
            <a:extLst>
              <a:ext uri="{FF2B5EF4-FFF2-40B4-BE49-F238E27FC236}">
                <a16:creationId xmlns:a16="http://schemas.microsoft.com/office/drawing/2014/main" id="{D6134F94-7181-4A2E-9174-7ACD09E1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6" y="9232705"/>
            <a:ext cx="4127250" cy="283859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C5A6023-ED9C-45E1-8704-23FB5E2A6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178" y="9237181"/>
            <a:ext cx="4127250" cy="2838598"/>
          </a:xfrm>
          <a:prstGeom prst="rect">
            <a:avLst/>
          </a:prstGeom>
        </p:spPr>
      </p:pic>
      <p:pic>
        <p:nvPicPr>
          <p:cNvPr id="12" name="Picture 11" descr="A picture containing table, furniture&#10;&#10;Description automatically generated">
            <a:extLst>
              <a:ext uri="{FF2B5EF4-FFF2-40B4-BE49-F238E27FC236}">
                <a16:creationId xmlns:a16="http://schemas.microsoft.com/office/drawing/2014/main" id="{0CB986E6-5C80-4171-B957-CE980FB7F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12" y="9232705"/>
            <a:ext cx="4025512" cy="2803343"/>
          </a:xfrm>
          <a:prstGeom prst="rect">
            <a:avLst/>
          </a:prstGeom>
        </p:spPr>
      </p:pic>
      <p:pic>
        <p:nvPicPr>
          <p:cNvPr id="14" name="Picture 13" descr="A picture containing white&#10;&#10;Description automatically generated">
            <a:extLst>
              <a:ext uri="{FF2B5EF4-FFF2-40B4-BE49-F238E27FC236}">
                <a16:creationId xmlns:a16="http://schemas.microsoft.com/office/drawing/2014/main" id="{F82C6990-EEDF-4CFF-97A3-942082F7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8" y="9232705"/>
            <a:ext cx="3813216" cy="2838598"/>
          </a:xfrm>
          <a:prstGeom prst="rect">
            <a:avLst/>
          </a:prstGeom>
        </p:spPr>
      </p:pic>
      <p:pic>
        <p:nvPicPr>
          <p:cNvPr id="16" name="Picture 15" descr="A picture containing indoor, kitchen, computer, table&#10;&#10;Description automatically generated">
            <a:extLst>
              <a:ext uri="{FF2B5EF4-FFF2-40B4-BE49-F238E27FC236}">
                <a16:creationId xmlns:a16="http://schemas.microsoft.com/office/drawing/2014/main" id="{F175596B-43E9-48E6-92C8-0D53E7C5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343" y="7504710"/>
            <a:ext cx="4124325" cy="5495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F60DB3-4516-49DF-B74C-A4E7A923D20D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9682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F8E1-EFA3-4827-B03B-5C393E2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762794"/>
            <a:ext cx="21032788" cy="1218282"/>
          </a:xfrm>
        </p:spPr>
        <p:txBody>
          <a:bodyPr/>
          <a:lstStyle/>
          <a:p>
            <a:r>
              <a:rPr lang="en-US" dirty="0"/>
              <a:t>Successful transmissions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07BBD-7325-48F2-A2ED-1FD322179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8989" y="2591594"/>
            <a:ext cx="15986025" cy="228703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There were several successful transmissions made and received between both Zane and Nikolai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However, many more packets were lost than were received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A134475-AD3D-47A0-8B57-369E0C1B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570" y="5508992"/>
            <a:ext cx="6527524" cy="5800725"/>
          </a:xfrm>
          <a:prstGeom prst="rect">
            <a:avLst/>
          </a:prstGeom>
        </p:spPr>
      </p:pic>
      <p:pic>
        <p:nvPicPr>
          <p:cNvPr id="8" name="Picture 7" descr="A picture containing outdoor, building, sign, front&#10;&#10;Description automatically generated">
            <a:extLst>
              <a:ext uri="{FF2B5EF4-FFF2-40B4-BE49-F238E27FC236}">
                <a16:creationId xmlns:a16="http://schemas.microsoft.com/office/drawing/2014/main" id="{AC4A4A98-D175-490D-9DA7-E984CD02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8" r="888" b="17519"/>
          <a:stretch/>
        </p:blipFill>
        <p:spPr>
          <a:xfrm>
            <a:off x="17605375" y="3242577"/>
            <a:ext cx="6137767" cy="8047296"/>
          </a:xfrm>
          <a:prstGeom prst="rect">
            <a:avLst/>
          </a:prstGeom>
        </p:spPr>
      </p:pic>
      <p:pic>
        <p:nvPicPr>
          <p:cNvPr id="10" name="Picture 9" descr="A picture containing outdoor, man, game, riding&#10;&#10;Description automatically generated">
            <a:extLst>
              <a:ext uri="{FF2B5EF4-FFF2-40B4-BE49-F238E27FC236}">
                <a16:creationId xmlns:a16="http://schemas.microsoft.com/office/drawing/2014/main" id="{2B30EA3D-45B0-463F-8DC5-B55B4B3B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9" y="5489148"/>
            <a:ext cx="7734300" cy="5800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F03B81-C0C6-413C-B923-DAF52C741A5F}"/>
              </a:ext>
            </a:extLst>
          </p:cNvPr>
          <p:cNvSpPr/>
          <p:nvPr/>
        </p:nvSpPr>
        <p:spPr>
          <a:xfrm>
            <a:off x="1524794" y="11766544"/>
            <a:ext cx="18816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In the end, the long-range communication just wasn’t stable and reliable enough for demonstration purposes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42961-E012-49E0-949D-3482E6628AA9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318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0807-DCED-4C16-A41D-E4D35752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41" y="610394"/>
            <a:ext cx="21032788" cy="1218282"/>
          </a:xfrm>
        </p:spPr>
        <p:txBody>
          <a:bodyPr/>
          <a:lstStyle/>
          <a:p>
            <a:r>
              <a:rPr lang="en-US" dirty="0"/>
              <a:t>Final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3D4A-DD54-494C-A876-6827FC957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3741" y="2210594"/>
            <a:ext cx="15554325" cy="830997"/>
          </a:xfrm>
        </p:spPr>
        <p:txBody>
          <a:bodyPr/>
          <a:lstStyle/>
          <a:p>
            <a:r>
              <a:rPr lang="en-US" dirty="0"/>
              <a:t>Something more reliable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35B91-FCCA-4F02-81D1-F4C9F103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798" y="2787039"/>
            <a:ext cx="1609273" cy="303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21A09-3DA7-444D-8C72-D7A2E95C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33" y="4201005"/>
            <a:ext cx="3328434" cy="226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F6451-295D-4231-9FCD-BECDF007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3254" y="5501657"/>
            <a:ext cx="5838934" cy="43792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FA21E-14E0-481F-B05E-53FD0344769A}"/>
              </a:ext>
            </a:extLst>
          </p:cNvPr>
          <p:cNvCxnSpPr>
            <a:cxnSpLocks/>
          </p:cNvCxnSpPr>
          <p:nvPr/>
        </p:nvCxnSpPr>
        <p:spPr>
          <a:xfrm flipV="1">
            <a:off x="4347530" y="6461186"/>
            <a:ext cx="3061330" cy="93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191C6C-C227-462C-8A18-F5458B509EF1}"/>
              </a:ext>
            </a:extLst>
          </p:cNvPr>
          <p:cNvCxnSpPr>
            <a:cxnSpLocks/>
          </p:cNvCxnSpPr>
          <p:nvPr/>
        </p:nvCxnSpPr>
        <p:spPr>
          <a:xfrm flipV="1">
            <a:off x="10660770" y="4201005"/>
            <a:ext cx="1989224" cy="90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FF0F95-1B18-4787-918B-9EC642EF6FCA}"/>
              </a:ext>
            </a:extLst>
          </p:cNvPr>
          <p:cNvCxnSpPr>
            <a:cxnSpLocks/>
          </p:cNvCxnSpPr>
          <p:nvPr/>
        </p:nvCxnSpPr>
        <p:spPr>
          <a:xfrm flipH="1">
            <a:off x="19808834" y="5940819"/>
            <a:ext cx="229224" cy="2910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ircuit board&#10;&#10;Description automatically generated">
            <a:extLst>
              <a:ext uri="{FF2B5EF4-FFF2-40B4-BE49-F238E27FC236}">
                <a16:creationId xmlns:a16="http://schemas.microsoft.com/office/drawing/2014/main" id="{1AD8E05F-A59A-46D1-BA30-14A044859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762" y="2870284"/>
            <a:ext cx="4602038" cy="258864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1CF4A6-6403-44D5-BD89-3D9E4BFBBA2F}"/>
              </a:ext>
            </a:extLst>
          </p:cNvPr>
          <p:cNvCxnSpPr>
            <a:cxnSpLocks/>
          </p:cNvCxnSpPr>
          <p:nvPr/>
        </p:nvCxnSpPr>
        <p:spPr>
          <a:xfrm>
            <a:off x="16066874" y="4152502"/>
            <a:ext cx="2526720" cy="153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B6A208-D674-4A54-9596-400B1DA055A9}"/>
              </a:ext>
            </a:extLst>
          </p:cNvPr>
          <p:cNvSpPr txBox="1"/>
          <p:nvPr/>
        </p:nvSpPr>
        <p:spPr>
          <a:xfrm>
            <a:off x="15761298" y="11783554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Garage status can be viewed on mobile, tablet, PC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F63FC9-F6D5-4229-B066-F6585B530188}"/>
              </a:ext>
            </a:extLst>
          </p:cNvPr>
          <p:cNvSpPr txBox="1"/>
          <p:nvPr/>
        </p:nvSpPr>
        <p:spPr>
          <a:xfrm>
            <a:off x="838994" y="9472034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send stall status to gateway from Zane’s 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6488FA-8C12-49FF-A8E7-6D47249D6CD0}"/>
              </a:ext>
            </a:extLst>
          </p:cNvPr>
          <p:cNvSpPr txBox="1"/>
          <p:nvPr/>
        </p:nvSpPr>
        <p:spPr>
          <a:xfrm>
            <a:off x="11885899" y="5770701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 brokers MQTT topics and runs simulation; updates ESP32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3CC216-5A4F-4764-A42C-481BB3D231EB}"/>
              </a:ext>
            </a:extLst>
          </p:cNvPr>
          <p:cNvSpPr txBox="1"/>
          <p:nvPr/>
        </p:nvSpPr>
        <p:spPr>
          <a:xfrm>
            <a:off x="21197264" y="3216156"/>
            <a:ext cx="3104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ESP32 hosts a dynamic webpage showing active units, simulation</a:t>
            </a:r>
          </a:p>
        </p:txBody>
      </p:sp>
      <p:pic>
        <p:nvPicPr>
          <p:cNvPr id="59" name="Picture 58">
            <a:hlinkClick r:id="rId6" action="ppaction://hlinkfile"/>
            <a:extLst>
              <a:ext uri="{FF2B5EF4-FFF2-40B4-BE49-F238E27FC236}">
                <a16:creationId xmlns:a16="http://schemas.microsoft.com/office/drawing/2014/main" id="{1ACA5056-C1E7-4E7A-8D67-0D3173E3A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90" y="8934951"/>
            <a:ext cx="6112346" cy="337600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6E1654C-C2EA-4DA9-9267-61E6C5E56592}"/>
              </a:ext>
            </a:extLst>
          </p:cNvPr>
          <p:cNvSpPr txBox="1"/>
          <p:nvPr/>
        </p:nvSpPr>
        <p:spPr>
          <a:xfrm>
            <a:off x="6680603" y="7926415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Gateway receives packets, sends to Raspberry Pi at Tyrel’s house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CB223F-E9C1-495D-AA92-792CBF88F9A4}"/>
              </a:ext>
            </a:extLst>
          </p:cNvPr>
          <p:cNvSpPr txBox="1"/>
          <p:nvPr/>
        </p:nvSpPr>
        <p:spPr>
          <a:xfrm>
            <a:off x="493322" y="553256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read stall status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0C9CA0-FF3E-4B89-8F63-842C15BDD4CE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90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62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054520D-583A-4FF2-97F0-9FF6F172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4FBF84E-F73D-482B-8687-E3693C4F8F8B}"/>
              </a:ext>
            </a:extLst>
          </p:cNvPr>
          <p:cNvSpPr txBox="1">
            <a:spLocks/>
          </p:cNvSpPr>
          <p:nvPr/>
        </p:nvSpPr>
        <p:spPr>
          <a:xfrm>
            <a:off x="1284471" y="2101439"/>
            <a:ext cx="927360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 you for watching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B01E3-BAFA-4CB0-BD80-829489F350C2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004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49090" y="9751761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C9B99-0682-4821-AE35-F25373691F54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63794" y="9790089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C8FF5-CA77-4930-9E0B-850F23954010}"/>
              </a:ext>
            </a:extLst>
          </p:cNvPr>
          <p:cNvSpPr txBox="1"/>
          <p:nvPr/>
        </p:nvSpPr>
        <p:spPr>
          <a:xfrm>
            <a:off x="17221994" y="12940005"/>
            <a:ext cx="684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Sponsor/customer: Dr. John </a:t>
            </a:r>
            <a:r>
              <a:rPr lang="en-US" sz="3600" b="1" dirty="0" err="1"/>
              <a:t>Shovic</a:t>
            </a:r>
            <a:endParaRPr 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57B5C-C361-459B-B9A3-C548A9AE292B}"/>
              </a:ext>
            </a:extLst>
          </p:cNvPr>
          <p:cNvSpPr txBox="1"/>
          <p:nvPr/>
        </p:nvSpPr>
        <p:spPr>
          <a:xfrm>
            <a:off x="17684235" y="12293674"/>
            <a:ext cx="6380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Instructor: Dr. Frederick Sheldon</a:t>
            </a:r>
          </a:p>
        </p:txBody>
      </p:sp>
    </p:spTree>
    <p:extLst>
      <p:ext uri="{BB962C8B-B14F-4D97-AF65-F5344CB8AC3E}">
        <p14:creationId xmlns:p14="http://schemas.microsoft.com/office/powerpoint/2010/main" val="3433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646501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8576581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794" y="9537282"/>
            <a:ext cx="16306800" cy="4320029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  <a:p>
            <a:r>
              <a:rPr lang="en-US" sz="4400" dirty="0"/>
              <a:t>A dynamic companion webpage to monitor/simulate entire garage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F70A1-1B4D-4343-9056-64442C6EB5D8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0" grpId="0"/>
      <p:bldP spid="11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71D11-60EC-408D-AD7A-0EDB891DD132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5458"/>
              </p:ext>
            </p:extLst>
          </p:nvPr>
        </p:nvGraphicFramePr>
        <p:xfrm>
          <a:off x="1021193" y="2515394"/>
          <a:ext cx="10737456" cy="10175373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3022247" y="1306866"/>
            <a:ext cx="6758693" cy="1126077"/>
          </a:xfrm>
        </p:spPr>
        <p:txBody>
          <a:bodyPr/>
          <a:lstStyle/>
          <a:p>
            <a:r>
              <a:rPr lang="en-US" sz="7200" dirty="0"/>
              <a:t>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036348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marL="0" marR="0" lvl="0" indent="0" algn="l" defTabSz="24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Lasts at least a year via battery power</a:t>
                      </a: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3345780" y="1306866"/>
            <a:ext cx="8865628" cy="11260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Optional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DF2F8-8B7C-4006-B5B7-CA02F9B9405F}"/>
              </a:ext>
            </a:extLst>
          </p:cNvPr>
          <p:cNvSpPr txBox="1"/>
          <p:nvPr/>
        </p:nvSpPr>
        <p:spPr>
          <a:xfrm>
            <a:off x="1219994" y="4953794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Enclosure no larger than 4” X 4” X 4”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5E7A6-FCAB-414D-BF1B-9EA99F29EF84}"/>
              </a:ext>
            </a:extLst>
          </p:cNvPr>
          <p:cNvSpPr txBox="1"/>
          <p:nvPr/>
        </p:nvSpPr>
        <p:spPr>
          <a:xfrm>
            <a:off x="1219994" y="6706394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Sensors to detect presence of vehicles in stall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512C6-D90A-4AC7-A9DB-503F8922F880}"/>
              </a:ext>
            </a:extLst>
          </p:cNvPr>
          <p:cNvSpPr txBox="1"/>
          <p:nvPr/>
        </p:nvSpPr>
        <p:spPr>
          <a:xfrm>
            <a:off x="1143794" y="9005312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LED to indicate stall status to commuters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E4DF9-7802-4D28-901E-12F4947A1D9D}"/>
              </a:ext>
            </a:extLst>
          </p:cNvPr>
          <p:cNvSpPr txBox="1"/>
          <p:nvPr/>
        </p:nvSpPr>
        <p:spPr>
          <a:xfrm>
            <a:off x="48013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relay messages to gateway at the den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AD64E-0B0D-4E36-8B6D-DB6741C1179F}"/>
              </a:ext>
            </a:extLst>
          </p:cNvPr>
          <p:cNvSpPr txBox="1"/>
          <p:nvPr/>
        </p:nvSpPr>
        <p:spPr>
          <a:xfrm>
            <a:off x="4801394" y="6769676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Data maintains integrity and authentication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B2C1-BF1E-4DC7-87E8-7C26DB26D7B8}"/>
              </a:ext>
            </a:extLst>
          </p:cNvPr>
          <p:cNvSpPr txBox="1"/>
          <p:nvPr/>
        </p:nvSpPr>
        <p:spPr>
          <a:xfrm>
            <a:off x="4801394" y="9005312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are provisioned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9732-717A-4593-9D3E-BF2C08C55666}"/>
              </a:ext>
            </a:extLst>
          </p:cNvPr>
          <p:cNvSpPr txBox="1"/>
          <p:nvPr/>
        </p:nvSpPr>
        <p:spPr>
          <a:xfrm>
            <a:off x="4801394" y="10744994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synchronized and can communicate for message routing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F078E-9F1F-4B0E-B684-112CF04E3531}"/>
              </a:ext>
            </a:extLst>
          </p:cNvPr>
          <p:cNvSpPr txBox="1"/>
          <p:nvPr/>
        </p:nvSpPr>
        <p:spPr>
          <a:xfrm>
            <a:off x="83827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Representation of a full garage deployment</a:t>
            </a:r>
          </a:p>
          <a:p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A98E7-C7E7-47C2-BBEC-BA9EAAE8F94F}"/>
              </a:ext>
            </a:extLst>
          </p:cNvPr>
          <p:cNvSpPr txBox="1"/>
          <p:nvPr/>
        </p:nvSpPr>
        <p:spPr>
          <a:xfrm>
            <a:off x="8382794" y="6947913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Real time updates of stall status</a:t>
            </a:r>
          </a:p>
          <a:p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DC61-A095-4E5D-A0DA-51047CB46A40}"/>
              </a:ext>
            </a:extLst>
          </p:cNvPr>
          <p:cNvSpPr txBox="1"/>
          <p:nvPr/>
        </p:nvSpPr>
        <p:spPr>
          <a:xfrm>
            <a:off x="8382794" y="89848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Populated with accurate test data</a:t>
            </a:r>
          </a:p>
          <a:p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6E4-7589-4034-AAA9-6BE711EDF34D}"/>
              </a:ext>
            </a:extLst>
          </p:cNvPr>
          <p:cNvSpPr txBox="1"/>
          <p:nvPr/>
        </p:nvSpPr>
        <p:spPr>
          <a:xfrm>
            <a:off x="12345194" y="5646291"/>
            <a:ext cx="3429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Redundancies of sensors for better accuracy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111BF-63E5-4DD9-A758-613AE7E7D847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/>
      <p:bldP spid="10" grpId="0"/>
      <p:bldP spid="4" grpId="0"/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33" y="498184"/>
            <a:ext cx="21032788" cy="121828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6009" y="1649860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9254728" y="3656906"/>
            <a:ext cx="510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Microcontroller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1144099" y="351313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9119886" y="3688769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9787077" y="4504351"/>
            <a:ext cx="566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21046990" y="5245242"/>
            <a:ext cx="3178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Red/Green/Blue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569253" y="8289113"/>
            <a:ext cx="411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AM312 PIR Motion Sensor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06021" y="6024237"/>
            <a:ext cx="4993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Distance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4631194" y="12872492"/>
            <a:ext cx="546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Latching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1193926" y="7415659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5657334" y="129059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1193926" y="9878463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1022596" y="12872492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6BBC7A17-2B02-4945-9877-28ABD39A50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424" y="9213321"/>
            <a:ext cx="2956566" cy="2218949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20D87EE0-1804-45DB-9680-9E2B54E95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90" y="3853318"/>
            <a:ext cx="8238198" cy="6219436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2C9EBB2-74BE-4B81-9C70-40516FD73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94" y="4519766"/>
            <a:ext cx="2406870" cy="180639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08EEAD25-433D-4F78-967B-E80BCC913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306" y="9766179"/>
            <a:ext cx="6478359" cy="4862110"/>
          </a:xfrm>
          <a:prstGeom prst="rect">
            <a:avLst/>
          </a:prstGeom>
        </p:spPr>
      </p:pic>
      <p:pic>
        <p:nvPicPr>
          <p:cNvPr id="26" name="Picture 25" descr="A picture containing food, bottle, glass&#10;&#10;Description automatically generated">
            <a:extLst>
              <a:ext uri="{FF2B5EF4-FFF2-40B4-BE49-F238E27FC236}">
                <a16:creationId xmlns:a16="http://schemas.microsoft.com/office/drawing/2014/main" id="{97CCCEE5-AA38-484E-87BD-1E8D44B50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7" y="10551469"/>
            <a:ext cx="4209068" cy="315897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05D2580-2D5E-4366-8B86-4C2FDDAF4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434" y="9772860"/>
            <a:ext cx="6942643" cy="5210562"/>
          </a:xfrm>
          <a:prstGeom prst="rect">
            <a:avLst/>
          </a:prstGeom>
        </p:spPr>
      </p:pic>
      <p:pic>
        <p:nvPicPr>
          <p:cNvPr id="38" name="Picture 37" descr="A picture containing black, light, food&#10;&#10;Description automatically generated">
            <a:extLst>
              <a:ext uri="{FF2B5EF4-FFF2-40B4-BE49-F238E27FC236}">
                <a16:creationId xmlns:a16="http://schemas.microsoft.com/office/drawing/2014/main" id="{D9BB9912-2E0B-4E90-B535-76B3CF862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6" y="6778150"/>
            <a:ext cx="5185514" cy="3891809"/>
          </a:xfrm>
          <a:prstGeom prst="rect">
            <a:avLst/>
          </a:prstGeom>
        </p:spPr>
      </p:pic>
      <p:pic>
        <p:nvPicPr>
          <p:cNvPr id="40" name="Picture 39" descr="A circuit board&#10;&#10;Description automatically generated">
            <a:extLst>
              <a:ext uri="{FF2B5EF4-FFF2-40B4-BE49-F238E27FC236}">
                <a16:creationId xmlns:a16="http://schemas.microsoft.com/office/drawing/2014/main" id="{ED18B58E-C780-4C3B-9580-DF16CE77A5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165" y="6896394"/>
            <a:ext cx="2369085" cy="1778035"/>
          </a:xfrm>
          <a:prstGeom prst="rect">
            <a:avLst/>
          </a:prstGeom>
        </p:spPr>
      </p:pic>
      <p:pic>
        <p:nvPicPr>
          <p:cNvPr id="42" name="Picture 41" descr="A picture containing cup, coffee, indoor, sitting&#10;&#10;Description automatically generated">
            <a:extLst>
              <a:ext uri="{FF2B5EF4-FFF2-40B4-BE49-F238E27FC236}">
                <a16:creationId xmlns:a16="http://schemas.microsoft.com/office/drawing/2014/main" id="{A42C7A2D-7520-4288-95EC-6254E8376B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15" y="5317154"/>
            <a:ext cx="2956566" cy="221894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ABDA5E-9892-4DCA-9C9B-A37F253E909B}"/>
              </a:ext>
            </a:extLst>
          </p:cNvPr>
          <p:cNvCxnSpPr/>
          <p:nvPr/>
        </p:nvCxnSpPr>
        <p:spPr>
          <a:xfrm>
            <a:off x="7696994" y="6686469"/>
            <a:ext cx="2514600" cy="321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F2AAFB-12A9-4F34-9D74-EEDFD1F9AC07}"/>
              </a:ext>
            </a:extLst>
          </p:cNvPr>
          <p:cNvCxnSpPr/>
          <p:nvPr/>
        </p:nvCxnSpPr>
        <p:spPr>
          <a:xfrm flipV="1">
            <a:off x="7481151" y="7330470"/>
            <a:ext cx="2906849" cy="1491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05CCE0-C73F-4473-9805-5B824CCE6426}"/>
              </a:ext>
            </a:extLst>
          </p:cNvPr>
          <p:cNvSpPr txBox="1"/>
          <p:nvPr/>
        </p:nvSpPr>
        <p:spPr>
          <a:xfrm>
            <a:off x="2443986" y="12306078"/>
            <a:ext cx="2059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C6F410-3622-4A33-A0AD-415264C1CD8E}"/>
              </a:ext>
            </a:extLst>
          </p:cNvPr>
          <p:cNvCxnSpPr>
            <a:cxnSpLocks/>
          </p:cNvCxnSpPr>
          <p:nvPr/>
        </p:nvCxnSpPr>
        <p:spPr>
          <a:xfrm flipV="1">
            <a:off x="13640594" y="5422963"/>
            <a:ext cx="5457095" cy="1186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60AE0B-0728-4501-A2CA-E98F00F39F21}"/>
              </a:ext>
            </a:extLst>
          </p:cNvPr>
          <p:cNvCxnSpPr>
            <a:cxnSpLocks/>
          </p:cNvCxnSpPr>
          <p:nvPr/>
        </p:nvCxnSpPr>
        <p:spPr>
          <a:xfrm flipH="1" flipV="1">
            <a:off x="14475438" y="7330470"/>
            <a:ext cx="4422956" cy="66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F0B6583-0EDC-4D44-9DF6-D4434D2F8B56}"/>
              </a:ext>
            </a:extLst>
          </p:cNvPr>
          <p:cNvCxnSpPr>
            <a:cxnSpLocks/>
          </p:cNvCxnSpPr>
          <p:nvPr/>
        </p:nvCxnSpPr>
        <p:spPr>
          <a:xfrm>
            <a:off x="14217180" y="7708046"/>
            <a:ext cx="4629206" cy="2715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189F6D-4910-42C3-8D5C-C720BE305578}"/>
              </a:ext>
            </a:extLst>
          </p:cNvPr>
          <p:cNvCxnSpPr>
            <a:cxnSpLocks/>
          </p:cNvCxnSpPr>
          <p:nvPr/>
        </p:nvCxnSpPr>
        <p:spPr>
          <a:xfrm flipH="1">
            <a:off x="8382794" y="12116594"/>
            <a:ext cx="24692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53057F-296E-457F-90EB-B9FF364FF18B}"/>
              </a:ext>
            </a:extLst>
          </p:cNvPr>
          <p:cNvCxnSpPr>
            <a:cxnSpLocks/>
          </p:cNvCxnSpPr>
          <p:nvPr/>
        </p:nvCxnSpPr>
        <p:spPr>
          <a:xfrm>
            <a:off x="13064271" y="12087355"/>
            <a:ext cx="2943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81A80-FE73-4165-91B9-32BC23A6D437}"/>
              </a:ext>
            </a:extLst>
          </p:cNvPr>
          <p:cNvCxnSpPr>
            <a:cxnSpLocks/>
          </p:cNvCxnSpPr>
          <p:nvPr/>
        </p:nvCxnSpPr>
        <p:spPr>
          <a:xfrm flipH="1" flipV="1">
            <a:off x="13368177" y="8433161"/>
            <a:ext cx="3122313" cy="334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6D290B8-19E2-48B8-B587-3186EA6A4E69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6" grpId="0"/>
      <p:bldP spid="17" grpId="0"/>
      <p:bldP spid="30" grpId="0"/>
      <p:bldP spid="31" grpId="0"/>
      <p:bldP spid="32" grpId="0"/>
      <p:bldP spid="33" grpId="0"/>
      <p:bldP spid="34" grpId="0"/>
      <p:bldP spid="35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557" y="609077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6251" y="1810716"/>
            <a:ext cx="13912271" cy="1661993"/>
          </a:xfrm>
        </p:spPr>
        <p:txBody>
          <a:bodyPr/>
          <a:lstStyle/>
          <a:p>
            <a:r>
              <a:rPr lang="en-US" dirty="0"/>
              <a:t>Prototyping, Designing and assembling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1424929" y="10979950"/>
            <a:ext cx="1117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 created in Fusion360</a:t>
            </a:r>
          </a:p>
        </p:txBody>
      </p:sp>
      <p:pic>
        <p:nvPicPr>
          <p:cNvPr id="5" name="Picture 4" descr="A picture containing photo, monitor, white, black&#10;&#10;Description automatically generated">
            <a:extLst>
              <a:ext uri="{FF2B5EF4-FFF2-40B4-BE49-F238E27FC236}">
                <a16:creationId xmlns:a16="http://schemas.microsoft.com/office/drawing/2014/main" id="{01FE43B3-BEBA-4336-9A64-0513EECCA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522" y="5147119"/>
            <a:ext cx="8009673" cy="6011385"/>
          </a:xfrm>
          <a:prstGeom prst="rect">
            <a:avLst/>
          </a:prstGeom>
        </p:spPr>
      </p:pic>
      <p:pic>
        <p:nvPicPr>
          <p:cNvPr id="11" name="Picture 10" descr="A picture containing sitting, monitor, white, black&#10;&#10;Description automatically generated">
            <a:extLst>
              <a:ext uri="{FF2B5EF4-FFF2-40B4-BE49-F238E27FC236}">
                <a16:creationId xmlns:a16="http://schemas.microsoft.com/office/drawing/2014/main" id="{AFC7A115-F2B8-40A8-B5CD-021C795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69" y="4851819"/>
            <a:ext cx="7849994" cy="5891543"/>
          </a:xfrm>
          <a:prstGeom prst="rect">
            <a:avLst/>
          </a:prstGeom>
        </p:spPr>
      </p:pic>
      <p:pic>
        <p:nvPicPr>
          <p:cNvPr id="23" name="Picture 22" descr="A circuit board&#10;&#10;Description automatically generated">
            <a:extLst>
              <a:ext uri="{FF2B5EF4-FFF2-40B4-BE49-F238E27FC236}">
                <a16:creationId xmlns:a16="http://schemas.microsoft.com/office/drawing/2014/main" id="{B42FBA1B-F93C-43A0-8D03-5630A074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5560" r="19097" b="18152"/>
          <a:stretch/>
        </p:blipFill>
        <p:spPr>
          <a:xfrm rot="5400000">
            <a:off x="832059" y="3360914"/>
            <a:ext cx="7773357" cy="82957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66B267-391A-465E-9998-20E76B7ED29B}"/>
              </a:ext>
            </a:extLst>
          </p:cNvPr>
          <p:cNvSpPr txBox="1"/>
          <p:nvPr/>
        </p:nvSpPr>
        <p:spPr>
          <a:xfrm>
            <a:off x="1787047" y="11663282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 assembly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E7489-78B6-4A30-8583-876611F8E2F8}"/>
              </a:ext>
            </a:extLst>
          </p:cNvPr>
          <p:cNvSpPr txBox="1"/>
          <p:nvPr/>
        </p:nvSpPr>
        <p:spPr>
          <a:xfrm>
            <a:off x="5648502" y="8596971"/>
            <a:ext cx="53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Real-time clock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26F7C5-F36A-4BC0-9AF1-03AD32FB5AD8}"/>
              </a:ext>
            </a:extLst>
          </p:cNvPr>
          <p:cNvSpPr txBox="1"/>
          <p:nvPr/>
        </p:nvSpPr>
        <p:spPr>
          <a:xfrm>
            <a:off x="832442" y="9443131"/>
            <a:ext cx="3338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r>
              <a:rPr lang="en-US" sz="3200" b="1" dirty="0">
                <a:solidFill>
                  <a:schemeClr val="bg1"/>
                </a:solidFill>
              </a:rPr>
              <a:t> antenna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B3723-15E1-4AB4-895A-05C18455D6C0}"/>
              </a:ext>
            </a:extLst>
          </p:cNvPr>
          <p:cNvSpPr txBox="1"/>
          <p:nvPr/>
        </p:nvSpPr>
        <p:spPr>
          <a:xfrm>
            <a:off x="4171309" y="10450975"/>
            <a:ext cx="584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Ultrasonic distance sensor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D44F2-4D5C-41DA-9FF3-B446981F3BA3}"/>
              </a:ext>
            </a:extLst>
          </p:cNvPr>
          <p:cNvSpPr txBox="1"/>
          <p:nvPr/>
        </p:nvSpPr>
        <p:spPr>
          <a:xfrm>
            <a:off x="4766582" y="4337759"/>
            <a:ext cx="380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Feather M0 w/</a:t>
            </a:r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88033-1ED4-43D3-B085-8EE319E4897C}"/>
              </a:ext>
            </a:extLst>
          </p:cNvPr>
          <p:cNvSpPr txBox="1"/>
          <p:nvPr/>
        </p:nvSpPr>
        <p:spPr>
          <a:xfrm>
            <a:off x="7214595" y="7361754"/>
            <a:ext cx="165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RGB 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5A8068-8C03-4F77-B42F-3E9427D526B0}"/>
              </a:ext>
            </a:extLst>
          </p:cNvPr>
          <p:cNvSpPr txBox="1"/>
          <p:nvPr/>
        </p:nvSpPr>
        <p:spPr>
          <a:xfrm>
            <a:off x="13804065" y="4674348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Designing the enclosure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7CB270-7D7A-4B43-9C16-B7E787B93EAF}"/>
              </a:ext>
            </a:extLst>
          </p:cNvPr>
          <p:cNvSpPr txBox="1"/>
          <p:nvPr/>
        </p:nvSpPr>
        <p:spPr>
          <a:xfrm>
            <a:off x="5029735" y="7147146"/>
            <a:ext cx="2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PIR sensor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A66DC0-7459-46D0-84DB-963C6DDF5383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9" grpId="0"/>
      <p:bldP spid="30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686594"/>
            <a:ext cx="12877800" cy="1371600"/>
          </a:xfrm>
        </p:spPr>
        <p:txBody>
          <a:bodyPr/>
          <a:lstStyle/>
          <a:p>
            <a:r>
              <a:rPr lang="en-US" dirty="0"/>
              <a:t>Completed prototype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486082" y="2805177"/>
            <a:ext cx="8173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16078994" y="3734594"/>
            <a:ext cx="8173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motion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16232188" y="7010084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486082" y="7404553"/>
            <a:ext cx="744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4746ABC-45D4-48BE-A474-BF93192C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94" y="1130256"/>
            <a:ext cx="13736023" cy="103020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E5A07-EB0C-4E7D-8A29-7A1D2B88923D}"/>
              </a:ext>
            </a:extLst>
          </p:cNvPr>
          <p:cNvCxnSpPr/>
          <p:nvPr/>
        </p:nvCxnSpPr>
        <p:spPr>
          <a:xfrm flipH="1">
            <a:off x="11659394" y="3959339"/>
            <a:ext cx="4419600" cy="6524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4475F7-A53C-440D-9B99-5569F3A4D5A5}"/>
              </a:ext>
            </a:extLst>
          </p:cNvPr>
          <p:cNvCxnSpPr>
            <a:cxnSpLocks/>
          </p:cNvCxnSpPr>
          <p:nvPr/>
        </p:nvCxnSpPr>
        <p:spPr>
          <a:xfrm flipV="1">
            <a:off x="8535194" y="3734594"/>
            <a:ext cx="2905611" cy="224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E32C00-CE4D-4BAC-9B9B-FE78AD2FCE2B}"/>
              </a:ext>
            </a:extLst>
          </p:cNvPr>
          <p:cNvCxnSpPr>
            <a:cxnSpLocks/>
          </p:cNvCxnSpPr>
          <p:nvPr/>
        </p:nvCxnSpPr>
        <p:spPr>
          <a:xfrm flipH="1" flipV="1">
            <a:off x="11202194" y="5713665"/>
            <a:ext cx="4876800" cy="1676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1AAAC4-B233-42DC-8775-CBDC7E1CB45E}"/>
              </a:ext>
            </a:extLst>
          </p:cNvPr>
          <p:cNvCxnSpPr>
            <a:cxnSpLocks/>
          </p:cNvCxnSpPr>
          <p:nvPr/>
        </p:nvCxnSpPr>
        <p:spPr>
          <a:xfrm flipV="1">
            <a:off x="6700595" y="8272886"/>
            <a:ext cx="16059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1D3709-7F92-4B5C-8F26-68015919AE07}"/>
              </a:ext>
            </a:extLst>
          </p:cNvPr>
          <p:cNvSpPr txBox="1"/>
          <p:nvPr/>
        </p:nvSpPr>
        <p:spPr>
          <a:xfrm>
            <a:off x="13122032" y="11010020"/>
            <a:ext cx="182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Additional design features include a power switch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12F8F5-05C8-4A61-B1AA-23E6DB43B2B6}"/>
              </a:ext>
            </a:extLst>
          </p:cNvPr>
          <p:cNvCxnSpPr>
            <a:cxnSpLocks/>
          </p:cNvCxnSpPr>
          <p:nvPr/>
        </p:nvCxnSpPr>
        <p:spPr>
          <a:xfrm flipH="1" flipV="1">
            <a:off x="14173994" y="7440840"/>
            <a:ext cx="7563823" cy="3604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6A1884-9ADB-4D71-AC51-B58DD8C745A0}"/>
              </a:ext>
            </a:extLst>
          </p:cNvPr>
          <p:cNvSpPr txBox="1"/>
          <p:nvPr/>
        </p:nvSpPr>
        <p:spPr>
          <a:xfrm>
            <a:off x="2670354" y="12682368"/>
            <a:ext cx="156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And access to the processor and battery underneath for charging and updating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B70A7D-5A30-4646-848D-0A8CE9540B45}"/>
              </a:ext>
            </a:extLst>
          </p:cNvPr>
          <p:cNvCxnSpPr/>
          <p:nvPr/>
        </p:nvCxnSpPr>
        <p:spPr>
          <a:xfrm flipV="1">
            <a:off x="7011194" y="8393756"/>
            <a:ext cx="2976805" cy="4140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EC4D2B-BF50-41D0-BACB-5E4DA322775C}"/>
              </a:ext>
            </a:extLst>
          </p:cNvPr>
          <p:cNvCxnSpPr>
            <a:cxnSpLocks/>
          </p:cNvCxnSpPr>
          <p:nvPr/>
        </p:nvCxnSpPr>
        <p:spPr>
          <a:xfrm flipV="1">
            <a:off x="9830594" y="8992394"/>
            <a:ext cx="1610211" cy="359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943E6D-9D88-4A08-94B9-2B53882763EE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D66C-1F48-47E1-9B86-2EA8F18C8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564" y="2585517"/>
            <a:ext cx="15554325" cy="830997"/>
          </a:xfrm>
        </p:spPr>
        <p:txBody>
          <a:bodyPr/>
          <a:lstStyle/>
          <a:p>
            <a:r>
              <a:rPr lang="en-US" dirty="0"/>
              <a:t>Stay at home testing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8FBF1-BB9A-44FB-9ACA-B5E05FC793FE}"/>
              </a:ext>
            </a:extLst>
          </p:cNvPr>
          <p:cNvSpPr txBox="1">
            <a:spLocks/>
          </p:cNvSpPr>
          <p:nvPr/>
        </p:nvSpPr>
        <p:spPr>
          <a:xfrm>
            <a:off x="1169564" y="957879"/>
            <a:ext cx="14938940" cy="121312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Sensing vehicles</a:t>
            </a:r>
          </a:p>
        </p:txBody>
      </p:sp>
      <p:pic>
        <p:nvPicPr>
          <p:cNvPr id="7" name="Picture 6" descr="A person standing in front of a house&#10;&#10;Description automatically generated">
            <a:extLst>
              <a:ext uri="{FF2B5EF4-FFF2-40B4-BE49-F238E27FC236}">
                <a16:creationId xmlns:a16="http://schemas.microsoft.com/office/drawing/2014/main" id="{DD00ABFD-FB5A-4079-83A9-252055E680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26659" r="10652" b="25430"/>
          <a:stretch/>
        </p:blipFill>
        <p:spPr>
          <a:xfrm>
            <a:off x="8207574" y="4210732"/>
            <a:ext cx="7231290" cy="4116270"/>
          </a:xfrm>
          <a:prstGeom prst="rect">
            <a:avLst/>
          </a:prstGeom>
        </p:spPr>
      </p:pic>
      <p:pic>
        <p:nvPicPr>
          <p:cNvPr id="9" name="Picture 8" descr="A picture containing building, sitting, table, room&#10;&#10;Description automatically generated">
            <a:extLst>
              <a:ext uri="{FF2B5EF4-FFF2-40B4-BE49-F238E27FC236}">
                <a16:creationId xmlns:a16="http://schemas.microsoft.com/office/drawing/2014/main" id="{A26A907F-33C5-4040-82D0-0E1E9214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3" t="32942" r="35212" b="42523"/>
          <a:stretch/>
        </p:blipFill>
        <p:spPr>
          <a:xfrm>
            <a:off x="16399386" y="9215677"/>
            <a:ext cx="7230496" cy="4116269"/>
          </a:xfrm>
          <a:prstGeom prst="rect">
            <a:avLst/>
          </a:prstGeom>
        </p:spPr>
      </p:pic>
      <p:pic>
        <p:nvPicPr>
          <p:cNvPr id="11" name="Picture 10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8E96A989-A44C-4C65-B07E-141AAD047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37824" r="15507" b="24624"/>
          <a:stretch/>
        </p:blipFill>
        <p:spPr>
          <a:xfrm>
            <a:off x="8207574" y="9195832"/>
            <a:ext cx="7231290" cy="4116270"/>
          </a:xfrm>
          <a:prstGeom prst="rect">
            <a:avLst/>
          </a:prstGeom>
        </p:spPr>
      </p:pic>
      <p:pic>
        <p:nvPicPr>
          <p:cNvPr id="13" name="Picture 12" descr="A picture containing indoor, sitting, table, window&#10;&#10;Description automatically generated">
            <a:extLst>
              <a:ext uri="{FF2B5EF4-FFF2-40B4-BE49-F238E27FC236}">
                <a16:creationId xmlns:a16="http://schemas.microsoft.com/office/drawing/2014/main" id="{58956297-810E-456F-9DA0-5ADCA0006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0" t="45593" r="29224" b="27019"/>
          <a:stretch/>
        </p:blipFill>
        <p:spPr>
          <a:xfrm>
            <a:off x="16459994" y="4248037"/>
            <a:ext cx="7230496" cy="411627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F321A66-10F0-4980-A2E0-D8BFDF156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2" y="4129326"/>
            <a:ext cx="6700993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87A48-B8AF-4F8A-8141-D0F83084F9C6}"/>
              </a:ext>
            </a:extLst>
          </p:cNvPr>
          <p:cNvSpPr txBox="1"/>
          <p:nvPr/>
        </p:nvSpPr>
        <p:spPr>
          <a:xfrm>
            <a:off x="991394" y="9215677"/>
            <a:ext cx="625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- 3D printed PVC mount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4A0CD-F923-432F-84AC-ECF292FB2C0E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528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2901</TotalTime>
  <Words>944</Words>
  <Application>Microsoft Office PowerPoint</Application>
  <PresentationFormat>Custom</PresentationFormat>
  <Paragraphs>181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Park – it - cda</vt:lpstr>
      <vt:lpstr>Value proposition</vt:lpstr>
      <vt:lpstr>Objective and deliverables</vt:lpstr>
      <vt:lpstr>Requirements</vt:lpstr>
      <vt:lpstr>Components</vt:lpstr>
      <vt:lpstr>The Enclosure</vt:lpstr>
      <vt:lpstr>Completed prototype</vt:lpstr>
      <vt:lpstr>PowerPoint Presentation</vt:lpstr>
      <vt:lpstr>mesh networking</vt:lpstr>
      <vt:lpstr>mesh networking</vt:lpstr>
      <vt:lpstr>Encryption</vt:lpstr>
      <vt:lpstr>Encryption</vt:lpstr>
      <vt:lpstr>Wiki</vt:lpstr>
      <vt:lpstr>Covid-19 update</vt:lpstr>
      <vt:lpstr>Testing long range</vt:lpstr>
      <vt:lpstr>Successful transmissions</vt:lpstr>
      <vt:lpstr>Final setup</vt:lpstr>
      <vt:lpstr>Conclusion</vt:lpstr>
      <vt:lpstr>Park – it - cda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ZANE GOODRICK</cp:lastModifiedBy>
  <cp:revision>60</cp:revision>
  <dcterms:created xsi:type="dcterms:W3CDTF">2020-04-27T19:32:28Z</dcterms:created>
  <dcterms:modified xsi:type="dcterms:W3CDTF">2020-05-01T16:23:50Z</dcterms:modified>
</cp:coreProperties>
</file>